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01D52-46EF-42E9-BA04-E77E570F224B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5F1A-0950-46C2-A415-474093DD4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1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5F1A-0950-46C2-A415-474093DD43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8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5F1A-0950-46C2-A415-474093DD43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5F1A-0950-46C2-A415-474093DD43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4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CB7D5C-0548-4D91-B463-97416B91D132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032A46-C768-4516-902B-232842A12D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5648623" cy="2016224"/>
          </a:xfrm>
        </p:spPr>
        <p:txBody>
          <a:bodyPr/>
          <a:lstStyle/>
          <a:p>
            <a:r>
              <a:rPr lang="ru-RU" b="1" dirty="0" smtClean="0"/>
              <a:t>Урок математики в 4 «В»</a:t>
            </a:r>
            <a:br>
              <a:rPr lang="ru-RU" b="1" dirty="0" smtClean="0"/>
            </a:br>
            <a:r>
              <a:rPr lang="ru-RU" b="1" dirty="0" smtClean="0"/>
              <a:t>по Теме:</a:t>
            </a:r>
            <a:r>
              <a:rPr lang="ru-RU" dirty="0"/>
              <a:t> </a:t>
            </a:r>
            <a:r>
              <a:rPr lang="ru-RU" dirty="0" smtClean="0"/>
              <a:t>«сравнение </a:t>
            </a:r>
            <a:r>
              <a:rPr lang="ru-RU" dirty="0"/>
              <a:t>многозначных </a:t>
            </a:r>
            <a:r>
              <a:rPr lang="ru-RU" dirty="0" smtClean="0"/>
              <a:t>чисел»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420888"/>
            <a:ext cx="4716016" cy="4636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Учитель начальных классов Сутырина Анна Леонидовна</a:t>
            </a:r>
          </a:p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МОБУ СОШ № 14 г. Сочи</a:t>
            </a:r>
            <a:endParaRPr lang="ru-RU" sz="32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 descr="C:\Users\Александр\Desktop\ЗАГРУЗКИ\people (1729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016224" cy="29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>
                <a:ln/>
                <a:solidFill>
                  <a:schemeClr val="accent3"/>
                </a:solidFill>
              </a:rPr>
              <a:t>Физкультминутка</a:t>
            </a:r>
          </a:p>
        </p:txBody>
      </p:sp>
      <p:pic>
        <p:nvPicPr>
          <p:cNvPr id="7170" name="Picture 2" descr="C:\Users\Александр\Desktop\ЗАГРУЗКИ\0_c067a_4ef6f0bc_GIF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188041" cy="23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ЗАГРУЗКИ\child (790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916013" cy="22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лександр\Desktop\ЗАГРУЗКИ\sport (778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8880"/>
            <a:ext cx="1734109" cy="255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ЗАГРУЗКИ\146144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285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948364" cy="3987781"/>
          </a:xfrm>
        </p:spPr>
        <p:txBody>
          <a:bodyPr/>
          <a:lstStyle/>
          <a:p>
            <a:r>
              <a:rPr lang="ru-RU" sz="3200" dirty="0" smtClean="0"/>
              <a:t>	У </a:t>
            </a:r>
            <a:r>
              <a:rPr lang="ru-RU" sz="3200" dirty="0"/>
              <a:t>Лены было 17 рублей, а у Оксаны на рубль больше. Сколько ручек они смогут купить, если одна ручка стоит 5 рублей.</a:t>
            </a:r>
          </a:p>
          <a:p>
            <a:endParaRPr lang="ru-RU" dirty="0"/>
          </a:p>
        </p:txBody>
      </p:sp>
      <p:pic>
        <p:nvPicPr>
          <p:cNvPr id="8196" name="Picture 4" descr="C:\Users\Александр\Desktop\ЗАГРУЗКИ\question-mark-1019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68" y="4941168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лександр\Desktop\ЗАГРУЗКИ\3D-Women-Questi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49180"/>
            <a:ext cx="2138128" cy="21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Александр\Desktop\ЗАГРУЗКИ\s618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2" y="1730158"/>
            <a:ext cx="2808312" cy="20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Александр\Desktop\ЗАГРУЗКИ\jump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" y="2420280"/>
            <a:ext cx="4095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dirty="0"/>
              <a:t>Решение:</a:t>
            </a:r>
          </a:p>
          <a:p>
            <a:r>
              <a:rPr lang="ru-RU" sz="4800" dirty="0"/>
              <a:t>1) 17 + 1 = 18</a:t>
            </a:r>
          </a:p>
          <a:p>
            <a:r>
              <a:rPr lang="ru-RU" sz="4800" dirty="0"/>
              <a:t>2) 18 + 17 = 35</a:t>
            </a:r>
          </a:p>
          <a:p>
            <a:r>
              <a:rPr lang="ru-RU" sz="4800" dirty="0"/>
              <a:t>3) 35 : 5 = 7</a:t>
            </a:r>
          </a:p>
          <a:p>
            <a:r>
              <a:rPr lang="ru-RU" sz="4800" i="1" dirty="0"/>
              <a:t>Ответ:</a:t>
            </a:r>
            <a:r>
              <a:rPr lang="ru-RU" sz="4800" dirty="0"/>
              <a:t> 7</a:t>
            </a:r>
          </a:p>
          <a:p>
            <a:endParaRPr lang="ru-RU" dirty="0"/>
          </a:p>
        </p:txBody>
      </p:sp>
      <p:pic>
        <p:nvPicPr>
          <p:cNvPr id="4" name="Picture 9" descr="C:\Users\Александр\Desktop\ЗАГРУЗКИ\jump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280"/>
            <a:ext cx="4095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20940" cy="548640"/>
          </a:xfrm>
        </p:spPr>
        <p:txBody>
          <a:bodyPr/>
          <a:lstStyle/>
          <a:p>
            <a:r>
              <a:rPr lang="ru-RU" sz="4400" dirty="0"/>
              <a:t>Выразите в </a:t>
            </a:r>
            <a:r>
              <a:rPr lang="ru-RU" sz="4400" dirty="0" smtClean="0"/>
              <a:t>минутах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520940" cy="3579849"/>
          </a:xfrm>
        </p:spPr>
        <p:txBody>
          <a:bodyPr/>
          <a:lstStyle/>
          <a:p>
            <a:r>
              <a:rPr lang="ru-RU" sz="4000" dirty="0" smtClean="0"/>
              <a:t>6ч </a:t>
            </a:r>
            <a:r>
              <a:rPr lang="ru-RU" sz="4000" dirty="0"/>
              <a:t>= 60мин*6 = 360</a:t>
            </a:r>
          </a:p>
          <a:p>
            <a:r>
              <a:rPr lang="ru-RU" sz="4000" dirty="0"/>
              <a:t>1ч 12мин = 72мин</a:t>
            </a:r>
          </a:p>
          <a:p>
            <a:r>
              <a:rPr lang="ru-RU" sz="4000" dirty="0"/>
              <a:t>120с = 2 мин</a:t>
            </a:r>
          </a:p>
          <a:p>
            <a:r>
              <a:rPr lang="ru-RU" sz="4000" dirty="0"/>
              <a:t>720с = 12мин</a:t>
            </a:r>
          </a:p>
          <a:p>
            <a:endParaRPr lang="ru-RU" dirty="0"/>
          </a:p>
        </p:txBody>
      </p:sp>
      <p:pic>
        <p:nvPicPr>
          <p:cNvPr id="9218" name="Picture 2" descr="C:\Users\Александр\Desktop\ЗАГРУЗКИ\dc76LXnq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94370"/>
              </p:ext>
            </p:extLst>
          </p:nvPr>
        </p:nvGraphicFramePr>
        <p:xfrm>
          <a:off x="0" y="1628800"/>
          <a:ext cx="9144000" cy="3454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40тыс. 50ед.                   40 050</a:t>
                      </a:r>
                    </a:p>
                    <a:p>
                      <a:pPr algn="l">
                        <a:spcAft>
                          <a:spcPts val="750"/>
                        </a:spcAft>
                      </a:pPr>
                      <a:endParaRPr lang="ru-RU" sz="4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9 млн. 56 тыс.                9 000 056</a:t>
                      </a:r>
                    </a:p>
                    <a:p>
                      <a:pPr algn="l">
                        <a:spcAft>
                          <a:spcPts val="750"/>
                        </a:spcAft>
                      </a:pPr>
                      <a:endParaRPr lang="ru-RU" sz="4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 34мил. 456тыс.301ед.  34 456 301</a:t>
                      </a:r>
                      <a:endParaRPr lang="ru-RU" sz="4000" b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 descr="C:\Users\Александр\Desktop\ЗАГРУЗКИ\karandash-animatsionnaya-kartinka-00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" y="116632"/>
            <a:ext cx="1711002" cy="13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661454"/>
              </p:ext>
            </p:extLst>
          </p:nvPr>
        </p:nvGraphicFramePr>
        <p:xfrm>
          <a:off x="1" y="0"/>
          <a:ext cx="9144000" cy="547677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6776">
                <a:tc>
                  <a:txBody>
                    <a:bodyPr/>
                    <a:lstStyle/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800" dirty="0">
                          <a:effectLst/>
                        </a:rPr>
                        <a:t>а) 802 </a:t>
                      </a:r>
                      <a:r>
                        <a:rPr lang="ru-RU" sz="4800" dirty="0" smtClean="0">
                          <a:effectLst/>
                        </a:rPr>
                        <a:t>005 </a:t>
                      </a:r>
                      <a:r>
                        <a:rPr lang="en-US" sz="4800" dirty="0" smtClean="0">
                          <a:effectLst/>
                        </a:rPr>
                        <a:t> &gt; </a:t>
                      </a:r>
                      <a:r>
                        <a:rPr lang="ru-RU" sz="4800" dirty="0" smtClean="0">
                          <a:effectLst/>
                        </a:rPr>
                        <a:t>803 </a:t>
                      </a:r>
                      <a:r>
                        <a:rPr lang="ru-RU" sz="4800" dirty="0">
                          <a:effectLst/>
                        </a:rPr>
                        <a:t>005       </a:t>
                      </a:r>
                      <a:endParaRPr lang="en-US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endParaRPr lang="en-US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800" dirty="0" smtClean="0">
                          <a:effectLst/>
                        </a:rPr>
                        <a:t>б</a:t>
                      </a:r>
                      <a:r>
                        <a:rPr lang="ru-RU" sz="4800" dirty="0">
                          <a:effectLst/>
                        </a:rPr>
                        <a:t>) 7 425 </a:t>
                      </a:r>
                      <a:r>
                        <a:rPr lang="ru-RU" sz="4800" dirty="0" smtClean="0">
                          <a:effectLst/>
                        </a:rPr>
                        <a:t>000</a:t>
                      </a:r>
                      <a:r>
                        <a:rPr lang="en-US" sz="4800" baseline="0" dirty="0" smtClean="0">
                          <a:effectLst/>
                        </a:rPr>
                        <a:t>  &lt; </a:t>
                      </a:r>
                      <a:r>
                        <a:rPr lang="ru-RU" sz="4800" dirty="0" smtClean="0">
                          <a:effectLst/>
                        </a:rPr>
                        <a:t>7 </a:t>
                      </a:r>
                      <a:r>
                        <a:rPr lang="ru-RU" sz="4800" dirty="0">
                          <a:effectLst/>
                        </a:rPr>
                        <a:t>525 000 </a:t>
                      </a:r>
                      <a:endParaRPr lang="en-US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800" dirty="0">
                          <a:effectLst/>
                        </a:rPr>
                        <a:t>       </a:t>
                      </a:r>
                      <a:endParaRPr lang="en-US" sz="4800" dirty="0" smtClean="0">
                        <a:effectLst/>
                      </a:endParaRPr>
                    </a:p>
                    <a:p>
                      <a:pPr algn="l">
                        <a:spcAft>
                          <a:spcPts val="750"/>
                        </a:spcAft>
                      </a:pPr>
                      <a:r>
                        <a:rPr lang="ru-RU" sz="4800" dirty="0" smtClean="0">
                          <a:effectLst/>
                        </a:rPr>
                        <a:t>в</a:t>
                      </a:r>
                      <a:r>
                        <a:rPr lang="ru-RU" sz="4800" dirty="0">
                          <a:effectLst/>
                        </a:rPr>
                        <a:t>) </a:t>
                      </a:r>
                      <a:r>
                        <a:rPr lang="ru-RU" sz="4800" dirty="0" smtClean="0">
                          <a:effectLst/>
                        </a:rPr>
                        <a:t>9008</a:t>
                      </a:r>
                      <a:r>
                        <a:rPr lang="en-US" sz="4800" dirty="0" smtClean="0">
                          <a:effectLst/>
                        </a:rPr>
                        <a:t> &lt; </a:t>
                      </a:r>
                      <a:r>
                        <a:rPr lang="ru-RU" sz="4800" dirty="0" smtClean="0">
                          <a:effectLst/>
                        </a:rPr>
                        <a:t>9 </a:t>
                      </a:r>
                      <a:r>
                        <a:rPr lang="ru-RU" sz="4800" dirty="0">
                          <a:effectLst/>
                        </a:rPr>
                        <a:t>080</a:t>
                      </a:r>
                      <a:endParaRPr lang="ru-RU" sz="4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7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Batang" pitchFamily="18" charset="-127"/>
                <a:ea typeface="Batang" pitchFamily="18" charset="-127"/>
              </a:rPr>
              <a:t>− Какие задачи мы ставили перед собой в начале урока? Справились с ними?</a:t>
            </a:r>
          </a:p>
          <a:p>
            <a:r>
              <a:rPr lang="ru-RU" sz="2800" dirty="0">
                <a:latin typeface="Batang" pitchFamily="18" charset="-127"/>
                <a:ea typeface="Batang" pitchFamily="18" charset="-127"/>
              </a:rPr>
              <a:t>− Подведите итог своей работы на уроке с помощью незаконченных предложений:</a:t>
            </a:r>
          </a:p>
          <a:p>
            <a:pPr lvl="0"/>
            <a:r>
              <a:rPr lang="ru-RU" sz="2800" dirty="0">
                <a:latin typeface="Batang" pitchFamily="18" charset="-127"/>
                <a:ea typeface="Batang" pitchFamily="18" charset="-127"/>
              </a:rPr>
              <a:t>Сегодня я узнал…</a:t>
            </a:r>
          </a:p>
          <a:p>
            <a:pPr lvl="0"/>
            <a:r>
              <a:rPr lang="ru-RU" sz="2800" dirty="0">
                <a:latin typeface="Batang" pitchFamily="18" charset="-127"/>
                <a:ea typeface="Batang" pitchFamily="18" charset="-127"/>
              </a:rPr>
              <a:t>Было интересно…</a:t>
            </a:r>
          </a:p>
          <a:p>
            <a:pPr lvl="0"/>
            <a:r>
              <a:rPr lang="ru-RU" sz="2800" dirty="0">
                <a:latin typeface="Batang" pitchFamily="18" charset="-127"/>
                <a:ea typeface="Batang" pitchFamily="18" charset="-127"/>
              </a:rPr>
              <a:t>Было трудно…</a:t>
            </a:r>
          </a:p>
          <a:p>
            <a:pPr lvl="0"/>
            <a:r>
              <a:rPr lang="ru-RU" sz="2800" dirty="0">
                <a:latin typeface="Batang" pitchFamily="18" charset="-127"/>
                <a:ea typeface="Batang" pitchFamily="18" charset="-127"/>
              </a:rPr>
              <a:t>Я научился…</a:t>
            </a:r>
          </a:p>
          <a:p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 descr="C:\Users\Александр\Desktop\ЗАГРУЗКИ\b4029877eb86a6fa97326b7741e3d49e.jp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5" y="1772816"/>
            <a:ext cx="4032448" cy="32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420888"/>
            <a:ext cx="8213536" cy="2259589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dirty="0" smtClean="0">
                <a:ln/>
                <a:solidFill>
                  <a:schemeClr val="accent3"/>
                </a:solidFill>
              </a:rPr>
              <a:t>Молодцы</a:t>
            </a:r>
            <a:r>
              <a:rPr lang="ru-RU" sz="6000" dirty="0">
                <a:ln/>
                <a:solidFill>
                  <a:schemeClr val="accent3"/>
                </a:solidFill>
              </a:rPr>
              <a:t>, ребята! </a:t>
            </a:r>
            <a:endParaRPr lang="ru-RU" sz="6000" dirty="0" smtClean="0">
              <a:ln/>
              <a:solidFill>
                <a:schemeClr val="accent3"/>
              </a:solidFill>
            </a:endParaRPr>
          </a:p>
          <a:p>
            <a:r>
              <a:rPr lang="ru-RU" sz="6000" dirty="0" smtClean="0">
                <a:ln/>
                <a:solidFill>
                  <a:schemeClr val="accent3"/>
                </a:solidFill>
              </a:rPr>
              <a:t>Всем </a:t>
            </a:r>
            <a:r>
              <a:rPr lang="ru-RU" sz="6000" dirty="0">
                <a:ln/>
                <a:solidFill>
                  <a:schemeClr val="accent3"/>
                </a:solidFill>
              </a:rPr>
              <a:t>спасибо за урок</a:t>
            </a:r>
            <a:r>
              <a:rPr lang="ru-RU" sz="6000" dirty="0" smtClean="0">
                <a:ln/>
                <a:solidFill>
                  <a:schemeClr val="accent3"/>
                </a:solidFill>
              </a:rPr>
              <a:t>!</a:t>
            </a:r>
            <a:endParaRPr lang="ru-RU" dirty="0">
              <a:ln/>
              <a:solidFill>
                <a:schemeClr val="accent3"/>
              </a:solidFill>
            </a:endParaRPr>
          </a:p>
        </p:txBody>
      </p:sp>
      <p:pic>
        <p:nvPicPr>
          <p:cNvPr id="11266" name="Picture 2" descr="C:\Users\Александр\Desktop\ЗАГРУЗКИ\181525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6408712" cy="15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лександр\Desktop\ЗАГРУЗКИ\h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88"/>
            <a:ext cx="2736304" cy="20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7520940" cy="548640"/>
          </a:xfrm>
          <a:scene3d>
            <a:camera prst="perspectiveHeroicExtremeRightFacing"/>
            <a:lightRig rig="threePt" dir="t"/>
          </a:scene3d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/>
                <a:solidFill>
                  <a:schemeClr val="accent3"/>
                </a:solidFill>
                <a:latin typeface="BatangChe" pitchFamily="49" charset="-127"/>
                <a:ea typeface="BatangChe" pitchFamily="49" charset="-127"/>
              </a:rPr>
              <a:t>Устный счет</a:t>
            </a:r>
            <a:endParaRPr lang="ru-RU" sz="5400" b="1" cap="none" dirty="0">
              <a:ln/>
              <a:solidFill>
                <a:schemeClr val="accent3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7520940" cy="357984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8000, 124564, </a:t>
            </a: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 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425000, 12300, 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26000, </a:t>
            </a: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 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365100, 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31468, 9060</a:t>
            </a:r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-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6999910 -6999</a:t>
            </a:r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 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80011</a:t>
            </a:r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&gt;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9000</a:t>
            </a:r>
          </a:p>
          <a:p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Александр\Desktop\ЗАГРУЗКИ\school-animation-penc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29000"/>
            <a:ext cx="1633364" cy="32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116, 63250, 4362</a:t>
            </a:r>
            <a:endParaRPr lang="ru-RU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11910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dirty="0" smtClean="0">
                <a:ln/>
                <a:solidFill>
                  <a:schemeClr val="accent3"/>
                </a:solidFill>
              </a:rPr>
              <a:t>Соедините равные величины</a:t>
            </a:r>
            <a:endParaRPr lang="ru-RU" sz="4400" b="1" cap="none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02364"/>
              </p:ext>
            </p:extLst>
          </p:nvPr>
        </p:nvGraphicFramePr>
        <p:xfrm>
          <a:off x="1331640" y="1493168"/>
          <a:ext cx="6290265" cy="2499432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314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126 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+mj-lt"/>
                        <a:buAutoNum type="arabicPeriod" startAt="4830"/>
                      </a:pP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5 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3005 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4 км 83 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3500 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3 кг 5 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126 кг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4 км 830 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дм</a:t>
                      </a:r>
                      <a:r>
                        <a:rPr lang="ru-RU" sz="1800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lang="ru-RU" sz="1100" dirty="0" smtClean="0">
                          <a:effectLst/>
                        </a:rPr>
                        <a:t>4083м</a:t>
                      </a: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7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2699792" y="1556792"/>
            <a:ext cx="2232248" cy="2160240"/>
            <a:chOff x="2699792" y="1556792"/>
            <a:chExt cx="2232248" cy="2160240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2843808" y="1556792"/>
              <a:ext cx="2088232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915816" y="2397274"/>
              <a:ext cx="1872208" cy="13197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275856" y="2060848"/>
              <a:ext cx="1584176" cy="1224136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V="1">
              <a:off x="2699792" y="2060848"/>
              <a:ext cx="2160240" cy="864096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3419872" y="1700808"/>
              <a:ext cx="1440160" cy="1224136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5" name="Picture 1" descr="C:\Users\123\Downloads\33832_html_m26214490.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686064" cy="1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776864" cy="357984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416 … 316</a:t>
            </a:r>
          </a:p>
          <a:p>
            <a:pPr algn="ctr"/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275 … 245</a:t>
            </a:r>
          </a:p>
          <a:p>
            <a:pPr algn="ctr"/>
            <a:r>
              <a:rPr lang="ru-RU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367 … 360</a:t>
            </a:r>
            <a:endParaRPr lang="ru-RU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3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ЗАГРУЗКИ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4"/>
            <a:ext cx="9144000" cy="68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			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одинаковые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19" y="27434"/>
            <a:ext cx="684287" cy="68397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6416" y="-19485"/>
            <a:ext cx="827584" cy="68671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719" y="0"/>
            <a:ext cx="9144000" cy="134076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Алгоритм сравнения 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124744"/>
            <a:ext cx="8568952" cy="16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5689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9849" y="44531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Работа с учебником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49"/>
            <a:ext cx="9144000" cy="686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9950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</TotalTime>
  <Words>137</Words>
  <Application>Microsoft Office PowerPoint</Application>
  <PresentationFormat>Экран (4:3)</PresentationFormat>
  <Paragraphs>59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Batang</vt:lpstr>
      <vt:lpstr>BatangChe</vt:lpstr>
      <vt:lpstr>Arial</vt:lpstr>
      <vt:lpstr>Arial Narrow</vt:lpstr>
      <vt:lpstr>Calibri</vt:lpstr>
      <vt:lpstr>Franklin Gothic Book</vt:lpstr>
      <vt:lpstr>Franklin Gothic Medium</vt:lpstr>
      <vt:lpstr>Symbol</vt:lpstr>
      <vt:lpstr>Times New Roman</vt:lpstr>
      <vt:lpstr>Tunga</vt:lpstr>
      <vt:lpstr>Wingdings</vt:lpstr>
      <vt:lpstr>Углы</vt:lpstr>
      <vt:lpstr>Урок математики в 4 «В» по Теме: «сравнение многозначных чисел» </vt:lpstr>
      <vt:lpstr>Устный счет</vt:lpstr>
      <vt:lpstr>Презентация PowerPoint</vt:lpstr>
      <vt:lpstr>Соедините равные величины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задача</vt:lpstr>
      <vt:lpstr>Презентация PowerPoint</vt:lpstr>
      <vt:lpstr>Выразите в минутах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4 «В» по Теме: «сравнение многозначных чисел»</dc:title>
  <dc:creator>Александр</dc:creator>
  <cp:lastModifiedBy>admin</cp:lastModifiedBy>
  <cp:revision>15</cp:revision>
  <dcterms:created xsi:type="dcterms:W3CDTF">2017-09-19T13:39:00Z</dcterms:created>
  <dcterms:modified xsi:type="dcterms:W3CDTF">2019-11-17T15:28:24Z</dcterms:modified>
</cp:coreProperties>
</file>